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8" r:id="rId9"/>
    <p:sldId id="262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>
        <p:scale>
          <a:sx n="80" d="100"/>
          <a:sy n="80" d="100"/>
        </p:scale>
        <p:origin x="-2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7E28D-EE75-46D4-8045-1239A7CB420B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16EF3-4BBE-4571-86C1-13327D13E7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B2EB-0403-49A2-91E9-3BE025AE3C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3B8BB0-335F-4E26-A95F-4D82C2824409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94A94A4-70CA-41C9-9B91-BEA289F0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Literacy Facilitator: Krista Roth</a:t>
            </a:r>
          </a:p>
          <a:p>
            <a:r>
              <a:rPr lang="en-US" dirty="0" smtClean="0"/>
              <a:t>Bonnie Grimes Elementary 2012</a:t>
            </a:r>
          </a:p>
          <a:p>
            <a:r>
              <a:rPr lang="en-US" dirty="0" smtClean="0"/>
              <a:t>Kindergarten Classroom of: Kathy Chappell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542070"/>
          </a:xfrm>
        </p:spPr>
        <p:txBody>
          <a:bodyPr>
            <a:normAutofit/>
          </a:bodyPr>
          <a:lstStyle/>
          <a:p>
            <a:r>
              <a:rPr lang="en-US" dirty="0" smtClean="0"/>
              <a:t>GANAG Lesson Plan</a:t>
            </a:r>
            <a:br>
              <a:rPr lang="en-US" dirty="0" smtClean="0"/>
            </a:br>
            <a:r>
              <a:rPr lang="en-US" dirty="0" smtClean="0"/>
              <a:t>Relationship Between Illustrations &amp; Text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Students shared the text that they had written to match the illustrations and told the relationship between the illustrations and text.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791200"/>
            <a:ext cx="35814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(4) Reinforcing Effort and Providing Recognition</a:t>
            </a:r>
          </a:p>
        </p:txBody>
      </p:sp>
      <p:pic>
        <p:nvPicPr>
          <p:cNvPr id="5" name="Picture 4" descr="IMG_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514600"/>
            <a:ext cx="3200400" cy="2400300"/>
          </a:xfrm>
          <a:prstGeom prst="rect">
            <a:avLst/>
          </a:prstGeom>
        </p:spPr>
      </p:pic>
      <p:pic>
        <p:nvPicPr>
          <p:cNvPr id="6" name="Picture 5" descr="IMG_0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514600"/>
            <a:ext cx="3200400" cy="2400300"/>
          </a:xfrm>
          <a:prstGeom prst="rect">
            <a:avLst/>
          </a:prstGeom>
        </p:spPr>
      </p:pic>
      <p:pic>
        <p:nvPicPr>
          <p:cNvPr id="7" name="Picture 6" descr="IMG_0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514600"/>
            <a:ext cx="32004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62075"/>
          </a:xfrm>
        </p:spPr>
        <p:txBody>
          <a:bodyPr/>
          <a:lstStyle/>
          <a:p>
            <a:r>
              <a:rPr lang="en-US" dirty="0" smtClean="0"/>
              <a:t>G- Revisit the Goal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7772400" cy="1338262"/>
          </a:xfrm>
        </p:spPr>
        <p:txBody>
          <a:bodyPr/>
          <a:lstStyle/>
          <a:p>
            <a:r>
              <a:rPr lang="en-US" dirty="0" smtClean="0"/>
              <a:t>“Can you tell the relationship between the illustrations and the text?”</a:t>
            </a:r>
          </a:p>
          <a:p>
            <a:r>
              <a:rPr lang="en-US" dirty="0" smtClean="0"/>
              <a:t>Students completed their goal setting sheet.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059487"/>
            <a:ext cx="3581400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(8) Setting Objectives and Providing Feedback</a:t>
            </a:r>
          </a:p>
        </p:txBody>
      </p:sp>
      <p:pic>
        <p:nvPicPr>
          <p:cNvPr id="5" name="Picture 4" descr="IMG_0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86200"/>
            <a:ext cx="3556000" cy="2667000"/>
          </a:xfrm>
          <a:prstGeom prst="rect">
            <a:avLst/>
          </a:prstGeom>
        </p:spPr>
      </p:pic>
      <p:pic>
        <p:nvPicPr>
          <p:cNvPr id="6" name="Picture 5" descr="IMG_0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862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1447800"/>
            <a:ext cx="6324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Marzano</a:t>
            </a:r>
            <a:r>
              <a:rPr lang="en-US" sz="1600" dirty="0" smtClean="0">
                <a:latin typeface="Calibri" pitchFamily="34" charset="0"/>
              </a:rPr>
              <a:t>, R. J., Pickering, D. J., &amp; Pollock, J. E. (2001). </a:t>
            </a:r>
            <a:r>
              <a:rPr lang="en-US" sz="1600" i="1" dirty="0" smtClean="0">
                <a:latin typeface="Calibri" pitchFamily="34" charset="0"/>
              </a:rPr>
              <a:t>Classroom instruction that works: Research-based strategies for increasing student achievement. </a:t>
            </a:r>
            <a:r>
              <a:rPr lang="en-US" sz="1600" dirty="0" smtClean="0">
                <a:latin typeface="Calibri" pitchFamily="34" charset="0"/>
              </a:rPr>
              <a:t>Alexandria, VA: Association for Supervision</a:t>
            </a:r>
            <a:r>
              <a:rPr lang="en-US" sz="1600" i="1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and Curriculum Development.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 </a:t>
            </a:r>
          </a:p>
          <a:p>
            <a:r>
              <a:rPr lang="en-US" sz="1600" dirty="0" smtClean="0">
                <a:latin typeface="Calibri" pitchFamily="34" charset="0"/>
              </a:rPr>
              <a:t>Pollock, J. E. (2007). </a:t>
            </a:r>
            <a:r>
              <a:rPr lang="en-US" sz="1600" i="1" dirty="0" smtClean="0">
                <a:latin typeface="Calibri" pitchFamily="34" charset="0"/>
              </a:rPr>
              <a:t>Improving student learning one teacher at a time. </a:t>
            </a:r>
            <a:r>
              <a:rPr lang="en-US" sz="1600" dirty="0" smtClean="0">
                <a:latin typeface="Calibri" pitchFamily="34" charset="0"/>
              </a:rPr>
              <a:t>Alexandria, VA: Association for Supervision and Curriculum Development.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 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Pollock, J. E., &amp; Ford, Sharon M. (2009). </a:t>
            </a:r>
            <a:r>
              <a:rPr lang="en-US" sz="1600" i="1" dirty="0" smtClean="0">
                <a:latin typeface="Calibri" pitchFamily="34" charset="0"/>
              </a:rPr>
              <a:t>Improving student learning one principal at a time. </a:t>
            </a:r>
            <a:r>
              <a:rPr lang="en-US" sz="1600" dirty="0" smtClean="0">
                <a:latin typeface="Calibri" pitchFamily="34" charset="0"/>
              </a:rPr>
              <a:t>Alexandria, VA: Association for Supervision and Curriculum Development.</a:t>
            </a:r>
          </a:p>
          <a:p>
            <a:endParaRPr lang="en-US" sz="1600" dirty="0">
              <a:latin typeface="Calibri" pitchFamily="34" charset="0"/>
            </a:endParaRPr>
          </a:p>
        </p:txBody>
      </p:sp>
      <p:pic>
        <p:nvPicPr>
          <p:cNvPr id="7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011" y="2819400"/>
            <a:ext cx="950534" cy="12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945" y="4452972"/>
            <a:ext cx="990600" cy="127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mcrel.org/SuccessInSight/Portals/7/Classroom%20Instruction%20That%20Wor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078" y="1440873"/>
            <a:ext cx="914400" cy="115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099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Purpose of the GANAG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191000"/>
            <a:ext cx="35814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(3) Summarizing and Note Taking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35814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(4) Reinforcing Effort and Providing Recognition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8600" y="5486400"/>
            <a:ext cx="3581400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(5) Homework and Practice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3429000"/>
            <a:ext cx="3581400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(7) Cooperative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4038600"/>
            <a:ext cx="3581400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(8) Setting Objectives and Providing Feedback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4800600"/>
            <a:ext cx="3581400" cy="6461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(9) Generating and Testing Hypotheses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5562600"/>
            <a:ext cx="3581400" cy="6461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(10) Cues, Questions and Advance Organizers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28600" y="3429000"/>
            <a:ext cx="3581400" cy="6461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(2) Identifying Similarities and Differences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To give students the opportunity to actively use the nine high-yield strategies.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019800"/>
            <a:ext cx="3581400" cy="36988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(6) Nonlinguistic Representations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641738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Roth and Mrs. Chappell  began their planning with the unit pacing guide.  They selected the standard the students were to perform.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248400" y="4191000"/>
            <a:ext cx="2133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R.I.K.7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 prompting and support, describe the relationship between the illustrations and the text in which they appear (</a:t>
            </a:r>
            <a:r>
              <a:rPr lang="en-US" sz="3200" dirty="0" err="1" smtClean="0"/>
              <a:t>eg</a:t>
            </a:r>
            <a:r>
              <a:rPr lang="en-US" sz="3200" dirty="0" smtClean="0"/>
              <a:t>. Illustrations, descriptions, procedures)</a:t>
            </a:r>
          </a:p>
          <a:p>
            <a:pPr algn="ctr"/>
            <a:endParaRPr lang="en-US" sz="3200" dirty="0"/>
          </a:p>
        </p:txBody>
      </p:sp>
      <p:pic>
        <p:nvPicPr>
          <p:cNvPr id="5" name="Picture 4" descr="IMG_0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657600"/>
            <a:ext cx="373380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can tell the relationship between illustrations and text.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Students were asked to complete their goal setting sheets.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943600"/>
            <a:ext cx="3581400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(8) Setting Objectives and Providing Feedback</a:t>
            </a:r>
          </a:p>
        </p:txBody>
      </p:sp>
      <p:pic>
        <p:nvPicPr>
          <p:cNvPr id="6" name="Picture 5" descr="IMG_0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1336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 Access 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students observed examples of environmental print and a page of a book with illustrations and text (boys’ restroom sign with symbol, menu with text, a book with text and illustrations).  </a:t>
            </a:r>
          </a:p>
          <a:p>
            <a:r>
              <a:rPr lang="en-US" sz="2000" dirty="0" smtClean="0"/>
              <a:t>“What do you know about these?”</a:t>
            </a:r>
          </a:p>
          <a:p>
            <a:r>
              <a:rPr lang="en-US" sz="2000" dirty="0" smtClean="0"/>
              <a:t>“Turn and talk with a partner.”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019800"/>
            <a:ext cx="3581400" cy="6461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(10) Cues, Questions and Advance Organizers</a:t>
            </a:r>
          </a:p>
        </p:txBody>
      </p:sp>
      <p:pic>
        <p:nvPicPr>
          <p:cNvPr id="5" name="Picture 4" descr="IMG_0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76600"/>
            <a:ext cx="3429000" cy="2571750"/>
          </a:xfrm>
          <a:prstGeom prst="rect">
            <a:avLst/>
          </a:prstGeom>
        </p:spPr>
      </p:pic>
      <p:pic>
        <p:nvPicPr>
          <p:cNvPr id="7" name="Picture 6" descr="IMG_0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76600"/>
            <a:ext cx="3429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248400"/>
            <a:ext cx="3581400" cy="36988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(6) Nonlinguistic Representations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 New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“Illustrations” are pictures and “text” is writing.  The students observed 2 pictures of illustrations and text together.  Students told the relationship between the illustrations and the text for each picture.  We then matched illustrations with text (restroom sign, menu, familiar book). </a:t>
            </a:r>
          </a:p>
          <a:p>
            <a:r>
              <a:rPr lang="en-US" sz="1800" dirty="0" smtClean="0"/>
              <a:t>“Why did the author include a picture?”</a:t>
            </a:r>
          </a:p>
          <a:p>
            <a:r>
              <a:rPr lang="en-US" sz="1800" dirty="0" smtClean="0"/>
              <a:t>“How does the picture help the reader know what the text says?”  Pair-share.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6324600"/>
            <a:ext cx="3581400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(7) Cooperative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059487"/>
            <a:ext cx="35814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(4) Reinforcing Effort and Providing Recognition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5638800"/>
            <a:ext cx="3581400" cy="6461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(10) Cues, Questions and Advance Organizers</a:t>
            </a:r>
          </a:p>
        </p:txBody>
      </p:sp>
      <p:pic>
        <p:nvPicPr>
          <p:cNvPr id="7" name="Picture 6" descr="IMG_0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3352800"/>
            <a:ext cx="2946400" cy="2209800"/>
          </a:xfrm>
          <a:prstGeom prst="rect">
            <a:avLst/>
          </a:prstGeom>
        </p:spPr>
      </p:pic>
      <p:pic>
        <p:nvPicPr>
          <p:cNvPr id="8" name="Picture 7" descr="IMG_0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352800"/>
            <a:ext cx="2946400" cy="2209800"/>
          </a:xfrm>
          <a:prstGeom prst="rect">
            <a:avLst/>
          </a:prstGeom>
        </p:spPr>
      </p:pic>
      <p:pic>
        <p:nvPicPr>
          <p:cNvPr id="9" name="Picture 8" descr="IMG_0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1400" y="3352800"/>
            <a:ext cx="29464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3581400" cy="36988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(6) Nonlinguistic Representations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5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343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Students worked in cooperative groups of  3 to create text to match the illustration that was given by the teacher.</a:t>
            </a:r>
            <a:endParaRPr lang="en-US" sz="2000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5800" y="6335712"/>
            <a:ext cx="3581400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nstantia" pitchFamily="18" charset="0"/>
              </a:rPr>
              <a:t>(5) Homework and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6335712"/>
            <a:ext cx="3581400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(7) Cooperative Learning</a:t>
            </a:r>
          </a:p>
        </p:txBody>
      </p:sp>
      <p:pic>
        <p:nvPicPr>
          <p:cNvPr id="6" name="Picture 5" descr="IMG_0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2235200" cy="1676400"/>
          </a:xfrm>
          <a:prstGeom prst="rect">
            <a:avLst/>
          </a:prstGeom>
        </p:spPr>
      </p:pic>
      <p:pic>
        <p:nvPicPr>
          <p:cNvPr id="7" name="Picture 6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743200"/>
            <a:ext cx="2235200" cy="1676400"/>
          </a:xfrm>
          <a:prstGeom prst="rect">
            <a:avLst/>
          </a:prstGeom>
        </p:spPr>
      </p:pic>
      <p:pic>
        <p:nvPicPr>
          <p:cNvPr id="8" name="Picture 7" descr="IMG_0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14600"/>
            <a:ext cx="3251200" cy="2438400"/>
          </a:xfrm>
          <a:prstGeom prst="rect">
            <a:avLst/>
          </a:prstGeom>
        </p:spPr>
      </p:pic>
      <p:pic>
        <p:nvPicPr>
          <p:cNvPr id="9" name="Picture 8" descr="IMG_05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1148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310</TotalTime>
  <Words>503</Words>
  <Application>Microsoft Office PowerPoint</Application>
  <PresentationFormat>On-screen Show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GANAG Lesson Plan Relationship Between Illustrations &amp; Text</vt:lpstr>
      <vt:lpstr>The Purpose of the GANAG Structure</vt:lpstr>
      <vt:lpstr>Slide 3</vt:lpstr>
      <vt:lpstr>R.I.K.7</vt:lpstr>
      <vt:lpstr>G- Goal</vt:lpstr>
      <vt:lpstr>A- Access Prior Knowledge</vt:lpstr>
      <vt:lpstr>N- New Information</vt:lpstr>
      <vt:lpstr>Slide 8</vt:lpstr>
      <vt:lpstr>A- Application</vt:lpstr>
      <vt:lpstr>Students shared the text that they had written to match the illustrations and told the relationship between the illustrations and text.</vt:lpstr>
      <vt:lpstr>G- Revisit the Goal</vt:lpstr>
      <vt:lpstr>Slide 12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RPS</cp:lastModifiedBy>
  <cp:revision>27</cp:revision>
  <dcterms:created xsi:type="dcterms:W3CDTF">2012-02-03T17:00:14Z</dcterms:created>
  <dcterms:modified xsi:type="dcterms:W3CDTF">2012-02-21T19:44:42Z</dcterms:modified>
</cp:coreProperties>
</file>